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5" r:id="rId3"/>
    <p:sldId id="275" r:id="rId4"/>
    <p:sldId id="264" r:id="rId5"/>
    <p:sldId id="276" r:id="rId6"/>
    <p:sldId id="266" r:id="rId7"/>
    <p:sldId id="267" r:id="rId8"/>
    <p:sldId id="279" r:id="rId9"/>
    <p:sldId id="268" r:id="rId10"/>
    <p:sldId id="273" r:id="rId11"/>
    <p:sldId id="280" r:id="rId12"/>
    <p:sldId id="269" r:id="rId13"/>
    <p:sldId id="272" r:id="rId14"/>
    <p:sldId id="277" r:id="rId15"/>
    <p:sldId id="270" r:id="rId16"/>
    <p:sldId id="274" r:id="rId17"/>
    <p:sldId id="271" r:id="rId18"/>
    <p:sldId id="295" r:id="rId19"/>
    <p:sldId id="278" r:id="rId20"/>
    <p:sldId id="281" r:id="rId21"/>
    <p:sldId id="293" r:id="rId22"/>
    <p:sldId id="286" r:id="rId23"/>
    <p:sldId id="294" r:id="rId24"/>
    <p:sldId id="282" r:id="rId25"/>
    <p:sldId id="283" r:id="rId26"/>
    <p:sldId id="292" r:id="rId27"/>
    <p:sldId id="289" r:id="rId28"/>
    <p:sldId id="290" r:id="rId29"/>
    <p:sldId id="291" r:id="rId30"/>
    <p:sldId id="288" r:id="rId3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22"/>
    <a:srgbClr val="344529"/>
    <a:srgbClr val="2B39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43E978-523C-4533-8BC1-3E15517B0CAD}" type="datetime1">
              <a:rPr lang="cs-CZ" smtClean="0"/>
              <a:t>27.02.2024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C72AE4-F412-4D0F-98D9-8DF7EF13BAD4}" type="datetime1">
              <a:rPr lang="cs-CZ" smtClean="0"/>
              <a:t>27.02.2024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962437A-69DF-4FC4-82E7-095787E88CA2}" type="datetime1">
              <a:rPr lang="cs-CZ" smtClean="0"/>
              <a:t>27.02.2024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5B914-8B12-4555-B381-C9C72B2408B7}" type="datetime1">
              <a:rPr lang="cs-CZ" smtClean="0"/>
              <a:t>27.02.2024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ACA46-9028-4D5D-8730-99171FAE3F06}" type="datetime1">
              <a:rPr lang="cs-CZ" smtClean="0"/>
              <a:t>27.02.2024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F5898F-43A4-4623-95FA-D301F8EA43EB}" type="datetime1">
              <a:rPr lang="cs-CZ" smtClean="0"/>
              <a:t>27.02.2024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62D49-C56C-41BE-AB9D-F32C0FDB497F}" type="datetime1">
              <a:rPr lang="cs-CZ" smtClean="0"/>
              <a:t>27.02.2024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1B7C9-1526-4531-B1BE-04E9A37FA2CE}" type="datetime1">
              <a:rPr lang="cs-CZ" smtClean="0"/>
              <a:t>27.02.2024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9C2DB-08C5-4A26-B491-AB99DD10A99E}" type="datetime1">
              <a:rPr lang="cs-CZ" smtClean="0"/>
              <a:t>27.02.2024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BE077-9F05-484F-8622-4E9E9067A7C5}" type="datetime1">
              <a:rPr lang="cs-CZ" smtClean="0"/>
              <a:t>27.02.2024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6AB81B4-CE35-4C47-882C-8A3F92B5FFD6}" type="datetime1">
              <a:rPr lang="cs-CZ" smtClean="0"/>
              <a:t>27.02.2024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24F85-89C9-4554-BB3D-C9F75BD57326}" type="datetime1">
              <a:rPr lang="cs-CZ" smtClean="0"/>
              <a:t>27.02.2024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39C23-9424-4615-9F2F-4DF01B7F951B}" type="datetime1">
              <a:rPr lang="cs-CZ" smtClean="0"/>
              <a:t>27.02.2024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Obdélní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cs" sz="4400" dirty="0">
                <a:solidFill>
                  <a:schemeClr val="tx1"/>
                </a:solidFill>
              </a:rPr>
              <a:t>ŠKOLNÍ ZRALOST A PŘIPRAVENOST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̌eský-jazyk-vpravo-vlevo-nahoře-dole-1-1-rotated">
            <a:extLst>
              <a:ext uri="{FF2B5EF4-FFF2-40B4-BE49-F238E27FC236}">
                <a16:creationId xmlns:a16="http://schemas.microsoft.com/office/drawing/2014/main" id="{1D52FCC2-9FE9-7F06-C034-382D90CF87F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93" y="959370"/>
            <a:ext cx="4002374" cy="48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ředčtenářské dovednosti">
            <a:extLst>
              <a:ext uri="{FF2B5EF4-FFF2-40B4-BE49-F238E27FC236}">
                <a16:creationId xmlns:a16="http://schemas.microsoft.com/office/drawing/2014/main" id="{51EFF59A-D6BA-3431-DE73-2D3973B8DC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9370"/>
            <a:ext cx="5206583" cy="48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72EFCF4-9D10-CE92-9B67-811DF390AF1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r="4535" b="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D8E96-91AD-9D2F-46BD-52BC33D2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27.02.2024</a:t>
            </a:fld>
            <a:endParaRPr lang="en-US"/>
          </a:p>
        </p:txBody>
      </p:sp>
      <p:sp>
        <p:nvSpPr>
          <p:cNvPr id="6151" name="Title 3">
            <a:extLst>
              <a:ext uri="{FF2B5EF4-FFF2-40B4-BE49-F238E27FC236}">
                <a16:creationId xmlns:a16="http://schemas.microsoft.com/office/drawing/2014/main" id="{A0BD64F6-6786-C843-154C-1584F6AC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cs-CZ" dirty="0"/>
              <a:t>Prostorová orientace v tělocviku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6BE41-66CE-26F8-52C9-3C243BCB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Matematické představy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898A5-22B6-54C0-83AC-83A5ADF1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- základní </a:t>
            </a:r>
            <a:r>
              <a:rPr lang="cs-CZ" sz="2800" dirty="0" err="1"/>
              <a:t>předčíselné</a:t>
            </a:r>
            <a:r>
              <a:rPr lang="cs-CZ" sz="2800" dirty="0"/>
              <a:t> představy</a:t>
            </a:r>
          </a:p>
          <a:p>
            <a:pPr marL="0" indent="0" algn="ctr">
              <a:buNone/>
            </a:pPr>
            <a:r>
              <a:rPr lang="cs-CZ" sz="2800" dirty="0"/>
              <a:t>- vnímání tvarů předmětů, jejich velikostí, hmotnosti, množství</a:t>
            </a:r>
          </a:p>
          <a:p>
            <a:pPr marL="0" indent="0" algn="ctr">
              <a:buNone/>
            </a:pPr>
            <a:r>
              <a:rPr lang="cs-CZ" sz="2800" dirty="0"/>
              <a:t>- třídění předmětů podle dané vlastnosti (např. barvy), tedy vytváření skupin </a:t>
            </a:r>
          </a:p>
          <a:p>
            <a:pPr marL="0" indent="0" algn="ctr">
              <a:buNone/>
            </a:pPr>
            <a:r>
              <a:rPr lang="cs-CZ" sz="2800" dirty="0"/>
              <a:t>- představa čísla</a:t>
            </a:r>
          </a:p>
          <a:p>
            <a:pPr marL="0" indent="0" algn="ctr">
              <a:buNone/>
            </a:pPr>
            <a:r>
              <a:rPr lang="cs-CZ" sz="2800" dirty="0"/>
              <a:t>- zvládání pojmů méně, více, stejně</a:t>
            </a:r>
          </a:p>
        </p:txBody>
      </p:sp>
    </p:spTree>
    <p:extLst>
      <p:ext uri="{BB962C8B-B14F-4D97-AF65-F5344CB8AC3E}">
        <p14:creationId xmlns:p14="http://schemas.microsoft.com/office/powerpoint/2010/main" val="21142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sahuje obrázek: ">
            <a:extLst>
              <a:ext uri="{FF2B5EF4-FFF2-40B4-BE49-F238E27FC236}">
                <a16:creationId xmlns:a16="http://schemas.microsoft.com/office/drawing/2014/main" id="{A742A370-03D1-664F-4F40-EF4274A518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706582"/>
            <a:ext cx="4663440" cy="53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2C05A9D-CE55-FA74-C937-2FA9E0D952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706582"/>
            <a:ext cx="4357255" cy="53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8AD31A0-3178-5881-FF2F-47AB65C1D5D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8526" b="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07FF1B-7EE5-4E5D-DF7E-88CB2B0C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27.02.2024</a:t>
            </a:fld>
            <a:endParaRPr lang="en-US"/>
          </a:p>
        </p:txBody>
      </p:sp>
      <p:sp>
        <p:nvSpPr>
          <p:cNvPr id="3079" name="Title 3">
            <a:extLst>
              <a:ext uri="{FF2B5EF4-FFF2-40B4-BE49-F238E27FC236}">
                <a16:creationId xmlns:a16="http://schemas.microsoft.com/office/drawing/2014/main" id="{4549EE4B-3B5A-5258-A893-29167390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cs-CZ" dirty="0"/>
              <a:t>Matematika hravě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F5E73-EFED-F5E4-635F-C04C474A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Sluchové vnímání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E7BCF-965F-0CE0-3DC8-3E947DA55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- rozlišení počtu slabik ve slově</a:t>
            </a:r>
          </a:p>
          <a:p>
            <a:pPr marL="0" indent="0" algn="ctr">
              <a:buNone/>
            </a:pPr>
            <a:r>
              <a:rPr lang="cs-CZ" sz="2800" dirty="0"/>
              <a:t>- schopnost rozpoznat první hlásku slova</a:t>
            </a:r>
          </a:p>
          <a:p>
            <a:pPr marL="0" indent="0" algn="ctr">
              <a:buNone/>
            </a:pPr>
            <a:r>
              <a:rPr lang="cs-CZ" sz="2800" dirty="0"/>
              <a:t>- schopnost rozpoznat poslední hlásku slova</a:t>
            </a:r>
          </a:p>
          <a:p>
            <a:pPr marL="0" indent="0" algn="ctr">
              <a:buNone/>
            </a:pPr>
            <a:r>
              <a:rPr lang="cs-CZ" sz="2800" dirty="0"/>
              <a:t>- schopnost syntézy: P-E-S</a:t>
            </a:r>
          </a:p>
          <a:p>
            <a:pPr marL="0" indent="0" algn="ctr">
              <a:buNone/>
            </a:pPr>
            <a:r>
              <a:rPr lang="cs-CZ" sz="2800" dirty="0"/>
              <a:t>- schopnost analýzy – rozklad na hlásky</a:t>
            </a:r>
          </a:p>
          <a:p>
            <a:pPr marL="0" indent="0" algn="ctr">
              <a:buNone/>
            </a:pPr>
            <a:r>
              <a:rPr lang="cs-CZ" sz="2800" dirty="0"/>
              <a:t>- schopnost rozlišit, zda jsou slova stejná nebo ne</a:t>
            </a:r>
          </a:p>
        </p:txBody>
      </p:sp>
    </p:spTree>
    <p:extLst>
      <p:ext uri="{BB962C8B-B14F-4D97-AF65-F5344CB8AC3E}">
        <p14:creationId xmlns:p14="http://schemas.microsoft.com/office/powerpoint/2010/main" val="35348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2CACF59-B2AE-1E55-8342-7CE96948E2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0" y="840084"/>
            <a:ext cx="3927423" cy="50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BF4BEF8-C7B1-74AA-4FC3-79D5B81248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30" y="839450"/>
            <a:ext cx="4077323" cy="501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0B128-62E6-EEB2-B76A-EB5D0AA9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Grafomotorika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A3AE9-FF26-FFD0-955F-9CAE8DA0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- „řemeslná zručnost“</a:t>
            </a:r>
          </a:p>
          <a:p>
            <a:pPr marL="0" indent="0" algn="ctr">
              <a:buNone/>
            </a:pPr>
            <a:r>
              <a:rPr lang="cs-CZ" sz="2800" dirty="0"/>
              <a:t>- vedení čáry</a:t>
            </a:r>
          </a:p>
          <a:p>
            <a:pPr marL="0" indent="0" algn="ctr">
              <a:buNone/>
            </a:pPr>
            <a:r>
              <a:rPr lang="cs-CZ" sz="2800" dirty="0"/>
              <a:t>- pohyby ruky všemi směry</a:t>
            </a:r>
          </a:p>
          <a:p>
            <a:pPr algn="ctr">
              <a:buFontTx/>
              <a:buChar char="-"/>
            </a:pPr>
            <a:r>
              <a:rPr lang="cs-CZ" sz="2800" dirty="0" smtClean="0"/>
              <a:t>zvládání </a:t>
            </a:r>
            <a:r>
              <a:rPr lang="cs-CZ" sz="2800" dirty="0"/>
              <a:t>jednotlivých tvarů: čára, kruh, </a:t>
            </a:r>
            <a:r>
              <a:rPr lang="cs-CZ" sz="2800" dirty="0" smtClean="0"/>
              <a:t>oblouk</a:t>
            </a:r>
          </a:p>
          <a:p>
            <a:pPr algn="ctr">
              <a:buFontTx/>
              <a:buChar char="-"/>
            </a:pPr>
            <a:r>
              <a:rPr lang="cs-CZ" sz="2800" dirty="0"/>
              <a:t>s</a:t>
            </a:r>
            <a:r>
              <a:rPr lang="cs-CZ" sz="2800" dirty="0" smtClean="0"/>
              <a:t>právný úchop </a:t>
            </a:r>
            <a:r>
              <a:rPr lang="cs-CZ" sz="2800" dirty="0" smtClean="0"/>
              <a:t>tužky</a:t>
            </a:r>
          </a:p>
          <a:p>
            <a:pPr algn="ctr">
              <a:buFontTx/>
              <a:buChar char="-"/>
            </a:pPr>
            <a:r>
              <a:rPr lang="cs-CZ" sz="2800" dirty="0" smtClean="0"/>
              <a:t>lateralita</a:t>
            </a:r>
            <a:endParaRPr lang="cs-CZ" sz="2800" dirty="0" smtClean="0"/>
          </a:p>
          <a:p>
            <a:pPr algn="ctr">
              <a:buFontTx/>
              <a:buChar char="-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49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Grip</a:t>
            </a:r>
            <a:r>
              <a:rPr lang="cs-CZ" dirty="0" smtClean="0"/>
              <a:t> na psaní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2014194"/>
            <a:ext cx="5120639" cy="421172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06B985C-9EF8-3762-67AB-25F3519C48F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9275" b="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5E345B-7C18-A220-BA52-CBC103C7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27.02.2024</a:t>
            </a:fld>
            <a:endParaRPr lang="en-US"/>
          </a:p>
        </p:txBody>
      </p:sp>
      <p:sp>
        <p:nvSpPr>
          <p:cNvPr id="4103" name="Title 3">
            <a:extLst>
              <a:ext uri="{FF2B5EF4-FFF2-40B4-BE49-F238E27FC236}">
                <a16:creationId xmlns:a16="http://schemas.microsoft.com/office/drawing/2014/main" id="{95165FFA-2B31-4DB2-12E6-C0235FF0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cs-CZ" dirty="0"/>
              <a:t>Výtvarná výchova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B8D31-E529-CA1B-0074-194D5CD2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6155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ŠKOLNÍ ZRALOST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4CEB7-13E2-F1D1-11B3-069096C3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24066"/>
            <a:ext cx="10058400" cy="4528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cap="none" dirty="0"/>
          </a:p>
          <a:p>
            <a:pPr marL="0" indent="0" algn="ctr">
              <a:buNone/>
            </a:pPr>
            <a:r>
              <a:rPr lang="cs-CZ" sz="2800" cap="none" dirty="0"/>
              <a:t>Důležité jsou:</a:t>
            </a:r>
          </a:p>
          <a:p>
            <a:pPr marL="0" indent="0" algn="ctr">
              <a:buNone/>
            </a:pPr>
            <a:r>
              <a:rPr lang="cs-CZ" sz="2800" cap="none" dirty="0"/>
              <a:t>- tělesný vývoj a zdravotní stav</a:t>
            </a:r>
            <a:br>
              <a:rPr lang="cs-CZ" sz="2800" cap="none" dirty="0"/>
            </a:br>
            <a:r>
              <a:rPr lang="cs-CZ" sz="2800" cap="none" dirty="0"/>
              <a:t>-</a:t>
            </a:r>
            <a:r>
              <a:rPr lang="cs-CZ" sz="2800" dirty="0"/>
              <a:t> </a:t>
            </a:r>
            <a:r>
              <a:rPr lang="cs-CZ" sz="2800" cap="none" dirty="0"/>
              <a:t>vyspělost poznávacích funkcí a motoriky</a:t>
            </a:r>
            <a:br>
              <a:rPr lang="cs-CZ" sz="2800" cap="none" dirty="0"/>
            </a:br>
            <a:r>
              <a:rPr lang="cs-CZ" sz="2800" cap="none" dirty="0"/>
              <a:t>- schopnost práce(motivace, soustředění, vůle)</a:t>
            </a:r>
            <a:br>
              <a:rPr lang="cs-CZ" sz="2800" cap="none" dirty="0"/>
            </a:br>
            <a:r>
              <a:rPr lang="cs-CZ" sz="2800" cap="none" dirty="0"/>
              <a:t>- úroveň zralosti osobnosti</a:t>
            </a:r>
          </a:p>
          <a:p>
            <a:pPr marL="0" indent="0" algn="ctr">
              <a:buNone/>
            </a:pPr>
            <a:r>
              <a:rPr lang="cs-CZ" sz="2800" dirty="0"/>
              <a:t>- je dána biologicky</a:t>
            </a:r>
            <a:r>
              <a:rPr lang="cs-CZ" sz="2800" cap="none" dirty="0"/>
              <a:t/>
            </a:r>
            <a:br>
              <a:rPr lang="cs-CZ" sz="2800" cap="none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146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Sociální a emoční zralost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841863"/>
            <a:ext cx="10058400" cy="445443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Dítě se těší do školy</a:t>
            </a:r>
          </a:p>
          <a:p>
            <a:r>
              <a:rPr lang="cs-CZ" sz="2400" dirty="0" smtClean="0"/>
              <a:t>Rádo tráví čas s vrstevníky </a:t>
            </a:r>
          </a:p>
          <a:p>
            <a:r>
              <a:rPr lang="cs-CZ" sz="2400" dirty="0" smtClean="0"/>
              <a:t>Je zvídavé </a:t>
            </a:r>
          </a:p>
          <a:p>
            <a:r>
              <a:rPr lang="cs-CZ" sz="2400" dirty="0" smtClean="0"/>
              <a:t>Dokáže vydržet bez rodičů (např. v MŠ)</a:t>
            </a:r>
          </a:p>
          <a:p>
            <a:r>
              <a:rPr lang="cs-CZ" sz="2400" dirty="0" smtClean="0"/>
              <a:t>Schopnost regulovat své přání a potřeby</a:t>
            </a:r>
          </a:p>
          <a:p>
            <a:r>
              <a:rPr lang="cs-CZ" sz="2400" dirty="0" smtClean="0"/>
              <a:t>Přizpůsobit se skupině - ale!! dnes individuální přístup ve škole</a:t>
            </a: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---˃ </a:t>
            </a:r>
            <a:r>
              <a:rPr lang="cs-CZ" sz="2400" dirty="0" smtClean="0"/>
              <a:t>Škola </a:t>
            </a:r>
            <a:r>
              <a:rPr lang="cs-CZ" sz="2400" dirty="0" smtClean="0"/>
              <a:t>se přizpůsobuje dítěti</a:t>
            </a:r>
          </a:p>
          <a:p>
            <a:r>
              <a:rPr lang="cs-CZ" sz="2400" dirty="0" smtClean="0"/>
              <a:t>Samostatnost při sebeobsluze, postará se o svoje věci</a:t>
            </a:r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Předávání formativního hodnocení v 1. třídě </a:t>
            </a:r>
            <a:endParaRPr lang="cs-CZ" sz="36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1638642"/>
            <a:ext cx="8098972" cy="4553152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2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Pracovní zralost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776549"/>
            <a:ext cx="10058400" cy="41761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Souvisí s motivací</a:t>
            </a:r>
          </a:p>
          <a:p>
            <a:r>
              <a:rPr lang="cs-CZ" sz="2400" dirty="0" smtClean="0"/>
              <a:t>Zájem o hru stále přetrvává</a:t>
            </a:r>
          </a:p>
          <a:p>
            <a:r>
              <a:rPr lang="cs-CZ" sz="2400" dirty="0" smtClean="0"/>
              <a:t>Současně schopnost pracovat na úkolu i delší dobu</a:t>
            </a:r>
          </a:p>
          <a:p>
            <a:r>
              <a:rPr lang="cs-CZ" sz="2400" dirty="0" smtClean="0"/>
              <a:t>Záměrně se </a:t>
            </a:r>
            <a:r>
              <a:rPr lang="cs-CZ" sz="2400" dirty="0" smtClean="0"/>
              <a:t>soustředit (doporučuje se cca 10 minut)</a:t>
            </a:r>
            <a:endParaRPr lang="cs-CZ" sz="2400" dirty="0" smtClean="0"/>
          </a:p>
          <a:p>
            <a:r>
              <a:rPr lang="cs-CZ" sz="2400" dirty="0" smtClean="0"/>
              <a:t>Pracovat v řízené činnosti</a:t>
            </a:r>
          </a:p>
          <a:p>
            <a:r>
              <a:rPr lang="cs-CZ" sz="2400" dirty="0" smtClean="0"/>
              <a:t>Podporovat samostatnost a aktivitu</a:t>
            </a:r>
          </a:p>
          <a:p>
            <a:r>
              <a:rPr lang="cs-CZ" sz="2400" dirty="0" smtClean="0"/>
              <a:t>Schopnost dokončit úkol (obrázek, hrad z písku, stavebnice,…)</a:t>
            </a:r>
          </a:p>
          <a:p>
            <a:r>
              <a:rPr lang="cs-CZ" sz="2400" dirty="0" smtClean="0"/>
              <a:t>Vydržet poslouchat pohádku, sledovat Večerníček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642594"/>
            <a:ext cx="5081337" cy="2858252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92" y="642595"/>
            <a:ext cx="5081337" cy="28582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3500846"/>
            <a:ext cx="5081337" cy="28582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91" y="3500845"/>
            <a:ext cx="5081338" cy="28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Odklad – ano nebo ne?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Pokud dítě nenastoupí do školy, když je zralé, připravené </a:t>
            </a:r>
            <a:r>
              <a:rPr lang="cs-CZ" sz="2400" dirty="0" smtClean="0"/>
              <a:t>             a motivované</a:t>
            </a:r>
            <a:r>
              <a:rPr lang="cs-CZ" sz="2400" dirty="0" smtClean="0"/>
              <a:t>, ztrácí zájem o školu a učení </a:t>
            </a:r>
          </a:p>
          <a:p>
            <a:r>
              <a:rPr lang="cs-CZ" sz="2400" dirty="0" smtClean="0"/>
              <a:t>% odkladů v Evropě x ČR</a:t>
            </a:r>
          </a:p>
          <a:p>
            <a:r>
              <a:rPr lang="cs-CZ" sz="2400" dirty="0" smtClean="0"/>
              <a:t>Dnes se škola připravuje na dítě</a:t>
            </a:r>
          </a:p>
          <a:p>
            <a:r>
              <a:rPr lang="cs-CZ" sz="2400" dirty="0" smtClean="0"/>
              <a:t>Vždy komplexní posouzení</a:t>
            </a:r>
          </a:p>
          <a:p>
            <a:r>
              <a:rPr lang="cs-CZ" sz="2400" dirty="0" smtClean="0"/>
              <a:t>Zvážit přínosy, ale i rizika odkladu</a:t>
            </a:r>
          </a:p>
          <a:p>
            <a:r>
              <a:rPr lang="cs-CZ" sz="2400" dirty="0" smtClean="0"/>
              <a:t>Pokud je důvod, využít ten rok a pracovat na pokroku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7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Zápis do 1. třídy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Slavnostní společenský akt</a:t>
            </a:r>
          </a:p>
          <a:p>
            <a:r>
              <a:rPr lang="cs-CZ" sz="2400" dirty="0" smtClean="0"/>
              <a:t>Netlačit na výkon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5793"/>
            <a:ext cx="5174791" cy="29081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01" y="3537852"/>
            <a:ext cx="4988045" cy="2803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01" y="612595"/>
            <a:ext cx="4988045" cy="28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59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školní den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Velký den plný očekávání</a:t>
            </a:r>
          </a:p>
          <a:p>
            <a:r>
              <a:rPr lang="cs-CZ" sz="2400" dirty="0" smtClean="0"/>
              <a:t>Pozitivní naladění </a:t>
            </a:r>
          </a:p>
          <a:p>
            <a:r>
              <a:rPr lang="cs-CZ" sz="2400" dirty="0" smtClean="0"/>
              <a:t>Vyprávět si, co je čeká 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37" y="1815737"/>
            <a:ext cx="6324014" cy="42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6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s dětmi trénovat…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776549"/>
            <a:ext cx="10058400" cy="425849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Orientace v čase</a:t>
            </a:r>
          </a:p>
          <a:p>
            <a:r>
              <a:rPr lang="cs-CZ" sz="2400" dirty="0" smtClean="0"/>
              <a:t>Paměť</a:t>
            </a:r>
          </a:p>
          <a:p>
            <a:r>
              <a:rPr lang="cs-CZ" sz="2400" dirty="0" smtClean="0"/>
              <a:t>Řeč – slovní zásoba, výslovnost</a:t>
            </a:r>
          </a:p>
          <a:p>
            <a:r>
              <a:rPr lang="cs-CZ" sz="2400" dirty="0" smtClean="0"/>
              <a:t>Úchop tužky a kreslení (klidně i na větší plochu)</a:t>
            </a:r>
          </a:p>
          <a:p>
            <a:r>
              <a:rPr lang="cs-CZ" sz="2400" dirty="0" smtClean="0"/>
              <a:t>Vést dítě k tomu, aby pozorně poslouchalo čtenou pohádku</a:t>
            </a:r>
          </a:p>
          <a:p>
            <a:r>
              <a:rPr lang="cs-CZ" sz="2400" dirty="0" smtClean="0"/>
              <a:t>Drobné domácí práce – požadovat splnění</a:t>
            </a:r>
          </a:p>
          <a:p>
            <a:r>
              <a:rPr lang="cs-CZ" sz="2400" dirty="0" smtClean="0"/>
              <a:t>Soustředění se na jednu činnost</a:t>
            </a:r>
          </a:p>
          <a:p>
            <a:r>
              <a:rPr lang="cs-CZ" sz="2400" dirty="0" smtClean="0"/>
              <a:t>Dohrát hru, dokreslit obrázek, dokončit úkol</a:t>
            </a:r>
          </a:p>
          <a:p>
            <a:r>
              <a:rPr lang="cs-CZ" sz="2400" dirty="0" smtClean="0"/>
              <a:t>Všímavost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3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dětem můžeme nabídnout…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Společně strávený čas </a:t>
            </a:r>
          </a:p>
          <a:p>
            <a:r>
              <a:rPr lang="cs-CZ" sz="2400" dirty="0" smtClean="0"/>
              <a:t>Naši plnou pozornost a zájem</a:t>
            </a:r>
          </a:p>
          <a:p>
            <a:r>
              <a:rPr lang="cs-CZ" sz="2400" dirty="0" smtClean="0"/>
              <a:t>Povídat si </a:t>
            </a:r>
          </a:p>
          <a:p>
            <a:r>
              <a:rPr lang="cs-CZ" sz="2400" dirty="0" smtClean="0"/>
              <a:t>Hrát společně hry</a:t>
            </a:r>
          </a:p>
          <a:p>
            <a:r>
              <a:rPr lang="cs-CZ" sz="2400" dirty="0" smtClean="0"/>
              <a:t>Chodit ven do přírody</a:t>
            </a:r>
          </a:p>
          <a:p>
            <a:r>
              <a:rPr lang="cs-CZ" sz="2400" dirty="0" smtClean="0"/>
              <a:t>Společně sportovat</a:t>
            </a:r>
          </a:p>
          <a:p>
            <a:r>
              <a:rPr lang="cs-CZ" sz="2400" dirty="0" smtClean="0"/>
              <a:t>Denní režim a rituály</a:t>
            </a:r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7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Technika „Ruce“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5" y="1595329"/>
            <a:ext cx="8373290" cy="485857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3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093572-4AF4-652D-7A5D-1B1B13C922E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27000" b="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AFC321-A7CD-E30F-050A-9848650E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27.02.2024</a:t>
            </a:fld>
            <a:endParaRPr lang="en-US"/>
          </a:p>
        </p:txBody>
      </p:sp>
      <p:sp>
        <p:nvSpPr>
          <p:cNvPr id="1031" name="Title 3">
            <a:extLst>
              <a:ext uri="{FF2B5EF4-FFF2-40B4-BE49-F238E27FC236}">
                <a16:creationId xmlns:a16="http://schemas.microsoft.com/office/drawing/2014/main" id="{663593EE-70F9-1936-5391-BEAEB588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cs-CZ" dirty="0"/>
              <a:t>Zábavná prvouka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Děkujeme za pozornost!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84" y="1798071"/>
            <a:ext cx="5893132" cy="4419849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27.02.2024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5178A-B9A8-6A59-FA3B-611B591D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7654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ŠKOLNÍ PŘIPRAVENOST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036243-AE2A-7812-4BEA-BAE5E0345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19134"/>
            <a:ext cx="10058400" cy="4633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schopnosti rozvíjené a získané učením a sociální zkušeností</a:t>
            </a:r>
          </a:p>
          <a:p>
            <a:pPr marL="0" indent="0" algn="ctr">
              <a:buNone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oblast poznávání, emocionálně – sociální, pracovní</a:t>
            </a:r>
          </a:p>
          <a:p>
            <a:pPr marL="0" indent="0" algn="ctr">
              <a:buNone/>
            </a:pP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 bychom měli sledovat?</a:t>
            </a:r>
          </a:p>
          <a:p>
            <a:pPr marL="0" indent="0" algn="ctr">
              <a:buNone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zrakovou diferenciaci</a:t>
            </a:r>
          </a:p>
          <a:p>
            <a:pPr marL="0" indent="0" algn="ctr">
              <a:buNone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prostorovou orientaci a grafomotoriku</a:t>
            </a:r>
          </a:p>
          <a:p>
            <a:pPr marL="0" indent="0" algn="ctr">
              <a:buNone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matematické představy</a:t>
            </a:r>
          </a:p>
          <a:p>
            <a:pPr marL="0" indent="0" algn="ctr">
              <a:buNone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sluchové uvědomování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157CF8-1B42-0401-AE5C-4E54282D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D0F3CD6-A6AD-D713-E234-D5C9B0468C5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4117" b="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1EC8DD-69DA-2058-ECC7-D256FA28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27.02.2024</a:t>
            </a:fld>
            <a:endParaRPr lang="en-US"/>
          </a:p>
        </p:txBody>
      </p:sp>
      <p:sp>
        <p:nvSpPr>
          <p:cNvPr id="2055" name="Title 3">
            <a:extLst>
              <a:ext uri="{FF2B5EF4-FFF2-40B4-BE49-F238E27FC236}">
                <a16:creationId xmlns:a16="http://schemas.microsoft.com/office/drawing/2014/main" id="{5219535C-42FC-3E1D-69BA-1D5C2C77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cs-CZ" dirty="0"/>
              <a:t>Čtení a skládání 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FEB8E-26A7-1555-C337-0C72AFB3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1413"/>
          </a:xfrm>
        </p:spPr>
        <p:txBody>
          <a:bodyPr/>
          <a:lstStyle/>
          <a:p>
            <a:r>
              <a:rPr lang="cs-CZ" b="1" dirty="0"/>
              <a:t>Zraková diferenciace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0C9C71-FB03-7AEE-0C01-CF7859E05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/>
              <a:t>- uvědomování si a rozlišování obrázků lišících se tvarem, polohou nebo detailem</a:t>
            </a:r>
          </a:p>
          <a:p>
            <a:pPr marL="0" indent="0" algn="ctr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4" y="2978330"/>
            <a:ext cx="4943979" cy="34616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79" y="2977024"/>
            <a:ext cx="4844455" cy="34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ŘÍPRAVKA PRO PŘEDŠKOLÁKY- 7. lekce 24. února 2022">
            <a:extLst>
              <a:ext uri="{FF2B5EF4-FFF2-40B4-BE49-F238E27FC236}">
                <a16:creationId xmlns:a16="http://schemas.microsoft.com/office/drawing/2014/main" id="{CEBBE9B2-422F-C2BD-DC3D-2CB1C6CFDD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518" y="674557"/>
            <a:ext cx="4377128" cy="554084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 descr="6 Seznam příloh">
            <a:extLst>
              <a:ext uri="{FF2B5EF4-FFF2-40B4-BE49-F238E27FC236}">
                <a16:creationId xmlns:a16="http://schemas.microsoft.com/office/drawing/2014/main" id="{DF886300-B7FD-6B77-6093-2E632B7B31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26" y="674557"/>
            <a:ext cx="4487056" cy="55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C8B308F-6C58-6155-C359-34F0B64A4F5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r="13525" b="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8CCFE9-7789-C82C-A6AB-9D6CCAA0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27.02.2024</a:t>
            </a:fld>
            <a:endParaRPr lang="en-US"/>
          </a:p>
        </p:txBody>
      </p:sp>
      <p:sp>
        <p:nvSpPr>
          <p:cNvPr id="5127" name="Title 3">
            <a:extLst>
              <a:ext uri="{FF2B5EF4-FFF2-40B4-BE49-F238E27FC236}">
                <a16:creationId xmlns:a16="http://schemas.microsoft.com/office/drawing/2014/main" id="{80987F85-EF4A-35CF-ECA4-B0FD603C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cs-CZ" dirty="0"/>
              <a:t>Práce s písmeny a jejich tvary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F1F9F-2BC3-55FD-59B6-7BD4C5E1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Prostorová orientace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B465D-A35A-F5FC-86EF-742B18B4F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- orientace v prostoru a na ploše</a:t>
            </a:r>
          </a:p>
          <a:p>
            <a:pPr marL="0" indent="0" algn="ctr">
              <a:buNone/>
            </a:pPr>
            <a:r>
              <a:rPr lang="cs-CZ" sz="2800" dirty="0"/>
              <a:t>- zvládání pojmů nahoře, dole, uprostřed</a:t>
            </a:r>
          </a:p>
          <a:p>
            <a:pPr marL="0" indent="0" algn="ctr">
              <a:buNone/>
            </a:pPr>
            <a:r>
              <a:rPr lang="cs-CZ" sz="2800" dirty="0"/>
              <a:t>- vlevo, vpravo</a:t>
            </a:r>
          </a:p>
          <a:p>
            <a:pPr marL="0" indent="0" algn="ctr">
              <a:buNone/>
            </a:pPr>
            <a:r>
              <a:rPr lang="cs-CZ" sz="2800" dirty="0"/>
              <a:t>- vpředu, vzadu</a:t>
            </a:r>
          </a:p>
          <a:p>
            <a:pPr marL="0" indent="0" algn="ctr">
              <a:buNone/>
            </a:pPr>
            <a:r>
              <a:rPr lang="cs-CZ" sz="2800" dirty="0"/>
              <a:t>- jejich kombinace: vlevo nahoře, vpravo dole</a:t>
            </a:r>
          </a:p>
        </p:txBody>
      </p:sp>
    </p:spTree>
    <p:extLst>
      <p:ext uri="{BB962C8B-B14F-4D97-AF65-F5344CB8AC3E}">
        <p14:creationId xmlns:p14="http://schemas.microsoft.com/office/powerpoint/2010/main" val="36155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9_TF78438558" id="{AA281ABA-03DA-437C-8D75-29E1E8C7EFDD}" vid="{4E1E5E86-B9E6-4CB7-B9C7-D05656AD29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{2D52B511-5E24-470A-9C94-F3D3ECEA10F6}tf78438558_win32</Template>
  <TotalTime>556</TotalTime>
  <Words>550</Words>
  <Application>Microsoft Office PowerPoint</Application>
  <PresentationFormat>Širokoúhlá obrazovka</PresentationFormat>
  <Paragraphs>119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Garamond</vt:lpstr>
      <vt:lpstr>SavonVTI</vt:lpstr>
      <vt:lpstr>ŠKOLNÍ ZRALOST A PŘIPRAVENOST</vt:lpstr>
      <vt:lpstr>ŠKOLNÍ ZRALOST</vt:lpstr>
      <vt:lpstr>Zábavná prvouka</vt:lpstr>
      <vt:lpstr>ŠKOLNÍ PŘIPRAVENOST</vt:lpstr>
      <vt:lpstr>Čtení a skládání slov</vt:lpstr>
      <vt:lpstr>Zraková diferenciace</vt:lpstr>
      <vt:lpstr>Prezentace aplikace PowerPoint</vt:lpstr>
      <vt:lpstr>Práce s písmeny a jejich tvary</vt:lpstr>
      <vt:lpstr>Prostorová orientace</vt:lpstr>
      <vt:lpstr>Prezentace aplikace PowerPoint</vt:lpstr>
      <vt:lpstr>Prostorová orientace v tělocviku</vt:lpstr>
      <vt:lpstr>Matematické představy</vt:lpstr>
      <vt:lpstr>Prezentace aplikace PowerPoint</vt:lpstr>
      <vt:lpstr>Matematika hravě</vt:lpstr>
      <vt:lpstr>Sluchové vnímání</vt:lpstr>
      <vt:lpstr>Prezentace aplikace PowerPoint</vt:lpstr>
      <vt:lpstr>Grafomotorika</vt:lpstr>
      <vt:lpstr>Grip na psaní</vt:lpstr>
      <vt:lpstr>Výtvarná výchova</vt:lpstr>
      <vt:lpstr>Sociální a emoční zralost</vt:lpstr>
      <vt:lpstr>Předávání formativního hodnocení v 1. třídě </vt:lpstr>
      <vt:lpstr>Pracovní zralost</vt:lpstr>
      <vt:lpstr>Prezentace aplikace PowerPoint</vt:lpstr>
      <vt:lpstr>Odklad – ano nebo ne?</vt:lpstr>
      <vt:lpstr>Zápis do 1. třídy</vt:lpstr>
      <vt:lpstr>První školní den </vt:lpstr>
      <vt:lpstr>Co s dětmi trénovat…</vt:lpstr>
      <vt:lpstr>Co dětem můžeme nabídnout…</vt:lpstr>
      <vt:lpstr>Technika „Ruce“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ZRALOST A PŘIPRAVENOST</dc:title>
  <dc:creator>KOVAŘÍKOVÁ Tereza</dc:creator>
  <cp:lastModifiedBy>MOŠŤKOVÁ Šárka</cp:lastModifiedBy>
  <cp:revision>29</cp:revision>
  <dcterms:created xsi:type="dcterms:W3CDTF">2024-02-22T09:04:27Z</dcterms:created>
  <dcterms:modified xsi:type="dcterms:W3CDTF">2024-02-27T10:35:42Z</dcterms:modified>
</cp:coreProperties>
</file>